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26"/>
  </p:notesMasterIdLst>
  <p:sldIdLst>
    <p:sldId id="1507" r:id="rId2"/>
    <p:sldId id="1508" r:id="rId3"/>
    <p:sldId id="1540" r:id="rId4"/>
    <p:sldId id="1675" r:id="rId5"/>
    <p:sldId id="1674" r:id="rId6"/>
    <p:sldId id="1676" r:id="rId7"/>
    <p:sldId id="1677" r:id="rId8"/>
    <p:sldId id="1679" r:id="rId9"/>
    <p:sldId id="1643" r:id="rId10"/>
    <p:sldId id="1663" r:id="rId11"/>
    <p:sldId id="1680" r:id="rId12"/>
    <p:sldId id="1678" r:id="rId13"/>
    <p:sldId id="1656" r:id="rId14"/>
    <p:sldId id="1681" r:id="rId15"/>
    <p:sldId id="1657" r:id="rId16"/>
    <p:sldId id="1682" r:id="rId17"/>
    <p:sldId id="1683" r:id="rId18"/>
    <p:sldId id="1658" r:id="rId19"/>
    <p:sldId id="1684" r:id="rId20"/>
    <p:sldId id="1685" r:id="rId21"/>
    <p:sldId id="1659" r:id="rId22"/>
    <p:sldId id="1637" r:id="rId23"/>
    <p:sldId id="1686" r:id="rId24"/>
    <p:sldId id="162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2610"/>
    <a:srgbClr val="000404"/>
    <a:srgbClr val="00000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2" autoAdjust="0"/>
    <p:restoredTop sz="83949" autoAdjust="0"/>
  </p:normalViewPr>
  <p:slideViewPr>
    <p:cSldViewPr snapToGrid="0">
      <p:cViewPr varScale="1">
        <p:scale>
          <a:sx n="96" d="100"/>
          <a:sy n="96" d="100"/>
        </p:scale>
        <p:origin x="96" y="438"/>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9/29/2020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err="1" smtClean="0">
                <a:solidFill>
                  <a:schemeClr val="tx1"/>
                </a:solidFill>
                <a:effectLst/>
                <a:latin typeface="+mn-lt"/>
                <a:ea typeface="+mn-ea"/>
                <a:cs typeface="+mn-cs"/>
              </a:rPr>
              <a:t>Eph</a:t>
            </a:r>
            <a:r>
              <a:rPr lang="en-US" sz="1200" kern="1200" dirty="0" smtClean="0">
                <a:solidFill>
                  <a:schemeClr val="tx1"/>
                </a:solidFill>
                <a:effectLst/>
                <a:latin typeface="+mn-lt"/>
                <a:ea typeface="+mn-ea"/>
                <a:cs typeface="+mn-cs"/>
              </a:rPr>
              <a:t> 5:21 </a:t>
            </a:r>
            <a:r>
              <a:rPr lang="en-US" sz="1200" i="1" kern="1200" dirty="0" smtClean="0">
                <a:solidFill>
                  <a:schemeClr val="tx1"/>
                </a:solidFill>
                <a:effectLst/>
                <a:latin typeface="+mn-lt"/>
                <a:ea typeface="+mn-ea"/>
                <a:cs typeface="+mn-cs"/>
              </a:rPr>
              <a:t>submitting to one another in the fear of God</a:t>
            </a:r>
            <a:r>
              <a:rPr lang="en-US" sz="1200" kern="1200" dirty="0" smtClean="0">
                <a:solidFill>
                  <a:schemeClr val="tx1"/>
                </a:solidFill>
                <a:effectLst/>
                <a:latin typeface="+mn-lt"/>
                <a:ea typeface="+mn-ea"/>
                <a:cs typeface="+mn-cs"/>
              </a:rPr>
              <a:t>.</a:t>
            </a:r>
          </a:p>
          <a:p>
            <a:r>
              <a:rPr lang="en-US" sz="1200" kern="1200" dirty="0" err="1" smtClean="0">
                <a:solidFill>
                  <a:schemeClr val="tx1"/>
                </a:solidFill>
                <a:effectLst/>
                <a:latin typeface="+mn-lt"/>
                <a:ea typeface="+mn-ea"/>
                <a:cs typeface="+mn-cs"/>
              </a:rPr>
              <a:t>Php</a:t>
            </a:r>
            <a:r>
              <a:rPr lang="en-US" sz="1200" kern="1200" dirty="0" smtClean="0">
                <a:solidFill>
                  <a:schemeClr val="tx1"/>
                </a:solidFill>
                <a:effectLst/>
                <a:latin typeface="+mn-lt"/>
                <a:ea typeface="+mn-ea"/>
                <a:cs typeface="+mn-cs"/>
              </a:rPr>
              <a:t> 2:3 Let nothing be done through selfish ambition or conceit, but in lowliness of mind let each esteem others better than himself. (NKJV)</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011137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Our congregation has don</a:t>
            </a:r>
            <a:r>
              <a:rPr lang="en-US" sz="1200" kern="1200" baseline="0" dirty="0" smtClean="0">
                <a:solidFill>
                  <a:schemeClr val="tx1"/>
                </a:solidFill>
                <a:effectLst/>
                <a:latin typeface="+mn-lt"/>
                <a:ea typeface="+mn-ea"/>
                <a:cs typeface="+mn-cs"/>
              </a:rPr>
              <a:t>e well in that:</a:t>
            </a:r>
          </a:p>
          <a:p>
            <a:r>
              <a:rPr lang="en-US" sz="1200" kern="1200" baseline="0" dirty="0" smtClean="0">
                <a:solidFill>
                  <a:schemeClr val="tx1"/>
                </a:solidFill>
                <a:effectLst/>
                <a:latin typeface="+mn-lt"/>
                <a:ea typeface="+mn-ea"/>
                <a:cs typeface="+mn-cs"/>
              </a:rPr>
              <a:t>1. No one choose to miss worship (specified)</a:t>
            </a:r>
          </a:p>
          <a:p>
            <a:r>
              <a:rPr lang="en-US" sz="1200" kern="1200" baseline="0" dirty="0" smtClean="0">
                <a:solidFill>
                  <a:schemeClr val="tx1"/>
                </a:solidFill>
                <a:effectLst/>
                <a:latin typeface="+mn-lt"/>
                <a:ea typeface="+mn-ea"/>
                <a:cs typeface="+mn-cs"/>
              </a:rPr>
              <a:t>2. We agreed to meet online to study (</a:t>
            </a:r>
            <a:r>
              <a:rPr lang="en-US" sz="1200" kern="1200" baseline="0" dirty="0" err="1" smtClean="0">
                <a:solidFill>
                  <a:schemeClr val="tx1"/>
                </a:solidFill>
                <a:effectLst/>
                <a:latin typeface="+mn-lt"/>
                <a:ea typeface="+mn-ea"/>
                <a:cs typeface="+mn-cs"/>
              </a:rPr>
              <a:t>authoritzed</a:t>
            </a:r>
            <a:r>
              <a:rPr lang="en-US" sz="1200" kern="1200" baseline="0" dirty="0" smtClean="0">
                <a:solidFill>
                  <a:schemeClr val="tx1"/>
                </a:solidFill>
                <a:effectLst/>
                <a:latin typeface="+mn-lt"/>
                <a:ea typeface="+mn-ea"/>
                <a:cs typeface="+mn-cs"/>
              </a:rPr>
              <a:t> change)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539613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Our congregation has don</a:t>
            </a:r>
            <a:r>
              <a:rPr lang="en-US" sz="1200" kern="1200" baseline="0" dirty="0" smtClean="0">
                <a:solidFill>
                  <a:schemeClr val="tx1"/>
                </a:solidFill>
                <a:effectLst/>
                <a:latin typeface="+mn-lt"/>
                <a:ea typeface="+mn-ea"/>
                <a:cs typeface="+mn-cs"/>
              </a:rPr>
              <a:t>e well in that:</a:t>
            </a:r>
          </a:p>
          <a:p>
            <a:r>
              <a:rPr lang="en-US" sz="1200" kern="1200" baseline="0" dirty="0" smtClean="0">
                <a:solidFill>
                  <a:schemeClr val="tx1"/>
                </a:solidFill>
                <a:effectLst/>
                <a:latin typeface="+mn-lt"/>
                <a:ea typeface="+mn-ea"/>
                <a:cs typeface="+mn-cs"/>
              </a:rPr>
              <a:t>1. No one choose to miss worship (specified)</a:t>
            </a:r>
          </a:p>
          <a:p>
            <a:r>
              <a:rPr lang="en-US" sz="1200" kern="1200" baseline="0" dirty="0" smtClean="0">
                <a:solidFill>
                  <a:schemeClr val="tx1"/>
                </a:solidFill>
                <a:effectLst/>
                <a:latin typeface="+mn-lt"/>
                <a:ea typeface="+mn-ea"/>
                <a:cs typeface="+mn-cs"/>
              </a:rPr>
              <a:t>2. We agreed to meet online to study (</a:t>
            </a:r>
            <a:r>
              <a:rPr lang="en-US" sz="1200" kern="1200" baseline="0" dirty="0" err="1" smtClean="0">
                <a:solidFill>
                  <a:schemeClr val="tx1"/>
                </a:solidFill>
                <a:effectLst/>
                <a:latin typeface="+mn-lt"/>
                <a:ea typeface="+mn-ea"/>
                <a:cs typeface="+mn-cs"/>
              </a:rPr>
              <a:t>authoritzed</a:t>
            </a:r>
            <a:r>
              <a:rPr lang="en-US" sz="1200" kern="1200" baseline="0" dirty="0" smtClean="0">
                <a:solidFill>
                  <a:schemeClr val="tx1"/>
                </a:solidFill>
                <a:effectLst/>
                <a:latin typeface="+mn-lt"/>
                <a:ea typeface="+mn-ea"/>
                <a:cs typeface="+mn-cs"/>
              </a:rPr>
              <a:t> change)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771618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r>
              <a:rPr lang="en-US" sz="1200" kern="1200" dirty="0" smtClean="0">
                <a:solidFill>
                  <a:schemeClr val="tx1"/>
                </a:solidFill>
                <a:effectLst/>
                <a:latin typeface="+mn-lt"/>
                <a:ea typeface="+mn-ea"/>
                <a:cs typeface="+mn-cs"/>
              </a:rPr>
              <a:t>Ac 5:27 And when they had brought them, they set them before the council. And the high priest asked them,  28 saying, "Did we not strictly command you not to teach in this name? And look, you have filled Jerusalem with your doctrine, and intend to bring this Man's blood on us!" 29 But Peter and the other apostles answered and said: "We ought to obey God rather than men.</a:t>
            </a:r>
          </a:p>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endParaRPr lang="en-US" sz="1200" b="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r>
              <a:rPr lang="en-US" sz="1200" b="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 4:18 And they called them and commanded them not to speak at all nor teach in the name of Jesus. 19 But Peter and John answered and said to them, "Whether it is right in the sight of God to listen to you more than to God, you judge. 20 "For we cannot but speak the things which we have seen and heard.”</a:t>
            </a:r>
          </a:p>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endParaRPr lang="en-US" sz="1200" b="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r>
              <a:rPr lang="en-US" sz="1200" b="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 19:25 He called them together with the workers of similar occupation, and said: "Men, you know that we have our prosperity by this trade. 26 "Moreover you see and hear that not only at Ephesus, but throughout almost all Asia, this Paul has persuaded and turned away many people, saying that they are not gods which are made with hands. 27 "So not only is this trade of ours in danger of falling into disrepute, but also the temple of the great goddess Diana may be despised and her magnificence destroyed, whom all Asia and the world worship."</a:t>
            </a:r>
            <a:endParaRPr lang="en-US" sz="1200" b="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148416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r>
              <a:rPr lang="en-US" sz="1200" kern="1200" dirty="0" smtClean="0">
                <a:solidFill>
                  <a:schemeClr val="tx1"/>
                </a:solidFill>
                <a:effectLst/>
                <a:latin typeface="+mn-lt"/>
                <a:ea typeface="+mn-ea"/>
                <a:cs typeface="+mn-cs"/>
              </a:rPr>
              <a:t>Ac 5:27 And when they had brought them, they set them before the council. And the high priest asked them,  28 saying, "Did we not strictly command you not to teach in this name? And look, you have filled Jerusalem with your doctrine, and intend to bring this Man's blood on us!" 29 But Peter and the other apostles answered and said: "We ought to obey God rather than men.</a:t>
            </a:r>
          </a:p>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endParaRPr lang="en-US" sz="1200" b="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r>
              <a:rPr lang="en-US" sz="1200" b="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 4:18 And they called them and commanded them not to speak at all nor teach in the name of Jesus. 19 But Peter and John answered and said to them, "Whether it is right in the sight of God to listen to you more than to God, you judge. 20 "For we cannot but speak the things which we have seen and heard."</a:t>
            </a:r>
            <a:endParaRPr lang="en-US" sz="1200" b="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857448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Ga 5:13 ¶ For you, brethren, have been called to liberty; only do not use liberty as an opportunity for the flesh, but through love serve one another. 14 For all the law is fulfilled in one word, even in this: "You shall love your neighbor as yourself." 15 But if you bite and devour one another, beware lest you be consumed by one another!  16 I say then: Walk in the Spirit, and you shall not fulfill the lust of the flesh.</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817987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 Ro 14:19 So then let us pursue the things which make for peace and the building up of one another.</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Heb</a:t>
            </a:r>
            <a:r>
              <a:rPr lang="en-US" sz="1200" kern="1200" dirty="0" smtClean="0">
                <a:solidFill>
                  <a:schemeClr val="tx1"/>
                </a:solidFill>
                <a:effectLst/>
                <a:latin typeface="+mn-lt"/>
                <a:ea typeface="+mn-ea"/>
                <a:cs typeface="+mn-cs"/>
              </a:rPr>
              <a:t> 12:14 Pursue peace with all men, and the sanctification without which no one will see the Lord.</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693179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 Ro 14:19 So then let us pursue the things which make for peace and the building up of one another.</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Heb</a:t>
            </a:r>
            <a:r>
              <a:rPr lang="en-US" sz="1200" kern="1200" dirty="0" smtClean="0">
                <a:solidFill>
                  <a:schemeClr val="tx1"/>
                </a:solidFill>
                <a:effectLst/>
                <a:latin typeface="+mn-lt"/>
                <a:ea typeface="+mn-ea"/>
                <a:cs typeface="+mn-cs"/>
              </a:rPr>
              <a:t> 12:14 Pursue peace with all men, and the sanctification without which no one will see the Lord.</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386920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r>
              <a:rPr lang="en-US" sz="1200" kern="1200" dirty="0" smtClean="0">
                <a:solidFill>
                  <a:schemeClr val="tx1"/>
                </a:solidFill>
                <a:effectLst/>
                <a:latin typeface="+mn-lt"/>
                <a:ea typeface="+mn-ea"/>
                <a:cs typeface="+mn-cs"/>
              </a:rPr>
              <a:t>1Pe 5:5 </a:t>
            </a:r>
            <a:r>
              <a:rPr lang="en-US" sz="1200" i="1" kern="1200" dirty="0" smtClean="0">
                <a:solidFill>
                  <a:schemeClr val="tx1"/>
                </a:solidFill>
                <a:effectLst/>
                <a:latin typeface="+mn-lt"/>
                <a:ea typeface="+mn-ea"/>
                <a:cs typeface="+mn-cs"/>
              </a:rPr>
              <a:t>Likewise you younger people, submit yourselves to your elders. Yes, all of you be submissive to one another, and be clothed with humility, for "God resists the proud, But gives grace to the humble."</a:t>
            </a:r>
            <a:endParaRPr lang="en-US" sz="1200" kern="1200" dirty="0" smtClean="0">
              <a:solidFill>
                <a:schemeClr val="tx1"/>
              </a:solidFill>
              <a:effectLst/>
              <a:latin typeface="+mn-lt"/>
              <a:ea typeface="+mn-ea"/>
              <a:cs typeface="+mn-cs"/>
            </a:endParaRPr>
          </a:p>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893614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r>
              <a:rPr lang="en-US" sz="1200" kern="1200" dirty="0" smtClean="0">
                <a:solidFill>
                  <a:schemeClr val="tx1"/>
                </a:solidFill>
                <a:effectLst/>
                <a:latin typeface="+mn-lt"/>
                <a:ea typeface="+mn-ea"/>
                <a:cs typeface="+mn-cs"/>
              </a:rPr>
              <a:t>1Pe 5:5 </a:t>
            </a:r>
            <a:r>
              <a:rPr lang="en-US" sz="1200" i="1" kern="1200" dirty="0" smtClean="0">
                <a:solidFill>
                  <a:schemeClr val="tx1"/>
                </a:solidFill>
                <a:effectLst/>
                <a:latin typeface="+mn-lt"/>
                <a:ea typeface="+mn-ea"/>
                <a:cs typeface="+mn-cs"/>
              </a:rPr>
              <a:t>Likewise you younger people, submit yourselves to your elders. Yes, all of you be submissive to one another, and be clothed with humility, for "God resists the proud, But gives grace to the humble."</a:t>
            </a:r>
            <a:endParaRPr lang="en-US" sz="1200" kern="1200" dirty="0" smtClean="0">
              <a:solidFill>
                <a:schemeClr val="tx1"/>
              </a:solidFill>
              <a:effectLst/>
              <a:latin typeface="+mn-lt"/>
              <a:ea typeface="+mn-ea"/>
              <a:cs typeface="+mn-cs"/>
            </a:endParaRPr>
          </a:p>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81638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r>
              <a:rPr lang="en-US" sz="1200" kern="1200" dirty="0" smtClean="0">
                <a:solidFill>
                  <a:schemeClr val="tx1"/>
                </a:solidFill>
                <a:effectLst/>
                <a:latin typeface="+mn-lt"/>
                <a:ea typeface="+mn-ea"/>
                <a:cs typeface="+mn-cs"/>
              </a:rPr>
              <a:t>1Pe 5:5 </a:t>
            </a:r>
            <a:r>
              <a:rPr lang="en-US" sz="1200" i="1" kern="1200" dirty="0" smtClean="0">
                <a:solidFill>
                  <a:schemeClr val="tx1"/>
                </a:solidFill>
                <a:effectLst/>
                <a:latin typeface="+mn-lt"/>
                <a:ea typeface="+mn-ea"/>
                <a:cs typeface="+mn-cs"/>
              </a:rPr>
              <a:t>Likewise you younger people, submit yourselves to your elders. Yes, all of you be submissive to one another, and be clothed with humility, for "God resists the proud, But gives grace to the humble."</a:t>
            </a:r>
            <a:endParaRPr lang="en-US" sz="1200" kern="1200" dirty="0" smtClean="0">
              <a:solidFill>
                <a:schemeClr val="tx1"/>
              </a:solidFill>
              <a:effectLst/>
              <a:latin typeface="+mn-lt"/>
              <a:ea typeface="+mn-ea"/>
              <a:cs typeface="+mn-cs"/>
            </a:endParaRPr>
          </a:p>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847207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1Ti 3:4 </a:t>
            </a:r>
            <a:r>
              <a:rPr lang="en-US" sz="1200" i="1" kern="1200" dirty="0" smtClean="0">
                <a:solidFill>
                  <a:schemeClr val="tx1"/>
                </a:solidFill>
                <a:effectLst/>
                <a:latin typeface="+mn-lt"/>
                <a:ea typeface="+mn-ea"/>
                <a:cs typeface="+mn-cs"/>
              </a:rPr>
              <a:t>one who rules his own house well, having his children in submission with all reverence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4416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kern="1200" dirty="0" smtClean="0"/>
              <a:t>1Ki 15:11 Asa did what was right in the eyes of the LORD, as did his father David. 12 And he banished the perverted persons from the land, and removed all the idols that his fathers had made. 13 Also he removed </a:t>
            </a:r>
            <a:r>
              <a:rPr lang="en-US" kern="1200" dirty="0" err="1" smtClean="0"/>
              <a:t>Maachah</a:t>
            </a:r>
            <a:r>
              <a:rPr lang="en-US" kern="1200" dirty="0" smtClean="0"/>
              <a:t> his grandmother from being queen mother, because she had made an obscene image of </a:t>
            </a:r>
            <a:r>
              <a:rPr lang="en-US" kern="1200" dirty="0" err="1" smtClean="0"/>
              <a:t>Asherah</a:t>
            </a:r>
            <a:r>
              <a:rPr lang="en-US" kern="1200" dirty="0" smtClean="0"/>
              <a:t>. And Asa cut down her obscene image and burned it by the Brook </a:t>
            </a:r>
            <a:r>
              <a:rPr lang="en-US" kern="1200" dirty="0" err="1" smtClean="0"/>
              <a:t>Kidron</a:t>
            </a:r>
            <a:r>
              <a:rPr lang="en-US" kern="1200" dirty="0" smtClean="0"/>
              <a:t>. 14 But the high places were not removed. Nevertheless Asa's heart was loyal to the LORD all his days..</a:t>
            </a:r>
          </a:p>
          <a:p>
            <a:endParaRPr lang="en-US" kern="1200" dirty="0"/>
          </a:p>
        </p:txBody>
      </p:sp>
    </p:spTree>
    <p:extLst>
      <p:ext uri="{BB962C8B-B14F-4D97-AF65-F5344CB8AC3E}">
        <p14:creationId xmlns:p14="http://schemas.microsoft.com/office/powerpoint/2010/main" val="1180688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If Moses</a:t>
            </a:r>
            <a:r>
              <a:rPr lang="en-US" kern="1200" baseline="0" dirty="0" smtClean="0"/>
              <a:t> wrote this Psalm before he wrote Genesis – Deuteronomy, this may be the OLDEST message from God (possibly Job)</a:t>
            </a:r>
            <a:endParaRPr lang="en-US" kern="1200" dirty="0"/>
          </a:p>
        </p:txBody>
      </p:sp>
    </p:spTree>
    <p:extLst>
      <p:ext uri="{BB962C8B-B14F-4D97-AF65-F5344CB8AC3E}">
        <p14:creationId xmlns:p14="http://schemas.microsoft.com/office/powerpoint/2010/main" val="843463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1Pe 1:24 ¶ because "All flesh is as grass, And all the glory of man as the flower of the grass. The grass withers, And its flower falls away, 25 But the word of the LORD endures forever." Now this is the word which by the gospel was preached to you.</a:t>
            </a:r>
          </a:p>
          <a:p>
            <a:r>
              <a:rPr lang="en-US" kern="1200" dirty="0" smtClean="0"/>
              <a:t>Isa 49:15 "Can a woman forget her nursing child, And not have compassion on the son of her womb? Surely they may forget, Yet I will not forget you.</a:t>
            </a:r>
          </a:p>
          <a:p>
            <a:r>
              <a:rPr lang="en-US" kern="1200" dirty="0" err="1" smtClean="0"/>
              <a:t>Eph</a:t>
            </a:r>
            <a:r>
              <a:rPr lang="en-US" kern="1200" dirty="0" smtClean="0"/>
              <a:t> 3:11 according to the eternal purpose which He accomplished in Christ Jesus our Lord,</a:t>
            </a:r>
            <a:endParaRPr lang="en-US" kern="1200" dirty="0"/>
          </a:p>
        </p:txBody>
      </p:sp>
    </p:spTree>
    <p:extLst>
      <p:ext uri="{BB962C8B-B14F-4D97-AF65-F5344CB8AC3E}">
        <p14:creationId xmlns:p14="http://schemas.microsoft.com/office/powerpoint/2010/main" val="450046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1Pe 1:24 ¶ because "All flesh is as grass, And all the glory of man as the flower of the grass. The grass withers, And its flower falls away, 25 But the word of the LORD endures forever." Now this is the word which by the gospel was preached to you.</a:t>
            </a:r>
          </a:p>
          <a:p>
            <a:r>
              <a:rPr lang="en-US" kern="1200" dirty="0" smtClean="0"/>
              <a:t>Isa 49:15 "Can a woman forget her nursing child, And not have compassion on the son of her womb? Surely they may forget, Yet I will not forget you.</a:t>
            </a:r>
          </a:p>
          <a:p>
            <a:r>
              <a:rPr lang="en-US" kern="1200" dirty="0" err="1" smtClean="0"/>
              <a:t>Eph</a:t>
            </a:r>
            <a:r>
              <a:rPr lang="en-US" kern="1200" dirty="0" smtClean="0"/>
              <a:t> 3:11 according to the eternal purpose which He accomplished in Christ Jesus our Lord,</a:t>
            </a:r>
            <a:endParaRPr lang="en-US" kern="1200" dirty="0"/>
          </a:p>
        </p:txBody>
      </p:sp>
    </p:spTree>
    <p:extLst>
      <p:ext uri="{BB962C8B-B14F-4D97-AF65-F5344CB8AC3E}">
        <p14:creationId xmlns:p14="http://schemas.microsoft.com/office/powerpoint/2010/main" val="3036368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455242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Ac 8:1 ¶ Now Saul was consenting to his death. At that time a great persecution arose against the church which was at Jerusalem; and they were all scattered throughout the regions of Judea and Samaria, except the apostles……. 3 As for Saul, he made havoc of the church, entering every house, and dragging off men and women, committing them to prison. 4 ¶ Therefore those who were scattered went everywhere preaching the word.</a:t>
            </a:r>
          </a:p>
          <a:p>
            <a:r>
              <a:rPr lang="en-US" sz="1200" kern="1200" dirty="0" smtClean="0">
                <a:solidFill>
                  <a:schemeClr val="tx1"/>
                </a:solidFill>
                <a:effectLst/>
                <a:latin typeface="+mn-lt"/>
                <a:ea typeface="+mn-ea"/>
                <a:cs typeface="+mn-cs"/>
              </a:rPr>
              <a:t>Ac 11:22 Then news of these things came to the ears of the church in Jerusalem, and they sent out Barnabas to go as far as Antioch. 23 When he came and had seen the grace of God, he was glad, and encouraged them all that with purpose of heart they should continue with the Lord. 24 For he was a good man, full of the Holy Spirit and of faith. And a great many people were added to the Lord. 25 Then Barnabas departed for Tarsus to seek Saul. 26 And when he had found him, he brought him to Antioch. So it was that for a whole year they assembled with the church and taught a great many people. And the disciples were first called Christians in Antioch.</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99015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95866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9/29/2020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(Livestream)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29965"/>
            <a:ext cx="12191999" cy="1200329"/>
          </a:xfrm>
        </p:spPr>
        <p:txBody>
          <a:bodyPr wrap="square">
            <a:spAutoFit/>
          </a:bodyPr>
          <a:lstStyle/>
          <a:p>
            <a:pPr lvl="0" algn="ctr"/>
            <a:r>
              <a:rPr lang="en-US" sz="8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Adaption Within Authority</a:t>
            </a:r>
            <a:endPar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Knowing what is tradition, what is required</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Authorized traditions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Times and locations of services on Sunday</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Methods of Bible study</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Means of distributing communion</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19044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29965"/>
            <a:ext cx="12191999" cy="1200329"/>
          </a:xfrm>
        </p:spPr>
        <p:txBody>
          <a:bodyPr wrap="square">
            <a:spAutoFit/>
          </a:bodyPr>
          <a:lstStyle/>
          <a:p>
            <a:pPr lvl="0" algn="ctr"/>
            <a:r>
              <a:rPr lang="en-US" sz="8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Adaption Within Authority</a:t>
            </a:r>
            <a:endPar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Knowing what is tradition, what is required</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Authorized traditions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Absolute requirements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Meeting together on the first day</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Singing and praying together</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Pursuit of th</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 purposes of the church</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220454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29965"/>
            <a:ext cx="12191999" cy="1200329"/>
          </a:xfrm>
        </p:spPr>
        <p:txBody>
          <a:bodyPr wrap="square">
            <a:spAutoFit/>
          </a:bodyPr>
          <a:lstStyle/>
          <a:p>
            <a:pPr lvl="0" algn="ctr"/>
            <a:r>
              <a:rPr lang="en-US" sz="8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Adaption Within Authority</a:t>
            </a:r>
            <a:endPar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Knowing what is tradition, what is required</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Authorized traditions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Absolute requirements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Meeting together on the first day</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Singing and praying together</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Pursuit of th</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 purposes of the church</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ounded Rectangle 3"/>
          <p:cNvSpPr/>
          <p:nvPr/>
        </p:nvSpPr>
        <p:spPr>
          <a:xfrm>
            <a:off x="621747" y="1883465"/>
            <a:ext cx="10693400" cy="419100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5600" dirty="0" smtClean="0"/>
              <a:t>Dealing With Change</a:t>
            </a:r>
            <a:r>
              <a:rPr lang="en-US" sz="4800" dirty="0" smtClean="0"/>
              <a:t>:</a:t>
            </a:r>
          </a:p>
          <a:p>
            <a:pPr algn="ctr"/>
            <a:r>
              <a:rPr lang="en-US" sz="4800" dirty="0" smtClean="0"/>
              <a:t>Remaining committed to that which is specified while adapting that which can authoritatively be changed</a:t>
            </a:r>
            <a:endParaRPr lang="en-US" sz="4800" dirty="0"/>
          </a:p>
        </p:txBody>
      </p:sp>
    </p:spTree>
    <p:extLst>
      <p:ext uri="{BB962C8B-B14F-4D97-AF65-F5344CB8AC3E}">
        <p14:creationId xmlns:p14="http://schemas.microsoft.com/office/powerpoint/2010/main" val="3131455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Stand Up To Worship</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Acts 5:27-29</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Acts 19:25-27</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must continue to worship regardless of men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Courage to be different</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Courage to be blasphemed and called evil</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Courage to face oppression </a:t>
            </a: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356891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Stand Up To Worship</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Acts 5:27-29</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must continue to worship regardless of men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Courage to be different</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Courage to be blasphemed and called evil</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Courage to face oppression </a:t>
            </a:r>
          </a:p>
          <a:p>
            <a:pPr marL="0" indent="0">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ounded Rectangle 3"/>
          <p:cNvSpPr/>
          <p:nvPr/>
        </p:nvSpPr>
        <p:spPr>
          <a:xfrm>
            <a:off x="621747" y="1883465"/>
            <a:ext cx="10693400" cy="419100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5600" dirty="0" smtClean="0"/>
              <a:t>Dealing With Change</a:t>
            </a:r>
            <a:r>
              <a:rPr lang="en-US" sz="4800" dirty="0" smtClean="0"/>
              <a:t>:</a:t>
            </a:r>
          </a:p>
          <a:p>
            <a:pPr algn="ctr"/>
            <a:r>
              <a:rPr lang="en-US" sz="4800" dirty="0" smtClean="0"/>
              <a:t>Willing to be obedient to the laws of God even when they are not endorsed by the rules of men</a:t>
            </a:r>
            <a:endParaRPr lang="en-US" sz="4800" dirty="0"/>
          </a:p>
        </p:txBody>
      </p:sp>
    </p:spTree>
    <p:extLst>
      <p:ext uri="{BB962C8B-B14F-4D97-AF65-F5344CB8AC3E}">
        <p14:creationId xmlns:p14="http://schemas.microsoft.com/office/powerpoint/2010/main" val="806988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Maintaining Unity </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Galatians 5:13-16</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Using Liberty to serve one another </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Wearing masks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Sitting in different locations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Meeting in unorthodox ways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560912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Maintaining Unity </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Galatians 5:13-16</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Using Liberty to serve one another </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Romans 14:19</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Pursuing peace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Knowing the value of our opinions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Understanding the time for criticism</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644558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Maintaining Unity </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Galatians 5:13-16</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Using Liberty to serve one another </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Romans 14:19</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Pursuing peace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Knowing the value of our opinions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Understanding the time for criticism</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ounded Rectangle 3"/>
          <p:cNvSpPr/>
          <p:nvPr/>
        </p:nvSpPr>
        <p:spPr>
          <a:xfrm>
            <a:off x="373267" y="1962979"/>
            <a:ext cx="11106427" cy="419100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5600" dirty="0" smtClean="0"/>
              <a:t>Dealing With Change</a:t>
            </a:r>
            <a:r>
              <a:rPr lang="en-US" sz="4800" dirty="0" smtClean="0"/>
              <a:t>:</a:t>
            </a:r>
          </a:p>
          <a:p>
            <a:pPr algn="ctr"/>
            <a:r>
              <a:rPr lang="en-US" sz="4800" dirty="0" smtClean="0"/>
              <a:t>Working through change unified with one mind and one purpose accomplishes the holiness of the local church</a:t>
            </a:r>
            <a:endParaRPr lang="en-US" sz="4800" dirty="0"/>
          </a:p>
        </p:txBody>
      </p:sp>
    </p:spTree>
    <p:extLst>
      <p:ext uri="{BB962C8B-B14F-4D97-AF65-F5344CB8AC3E}">
        <p14:creationId xmlns:p14="http://schemas.microsoft.com/office/powerpoint/2010/main" val="2385113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Future of Changes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Some aspects of our church purposes will return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Coming together for bible classes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Coming together for group meetings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Adding content to our worship assembly</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246563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Future of Changes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Some aspects of our church purposes will return</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Some authorized traditions will change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Online Bible studies may increase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Second service on Sunday may end</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04625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60200561"/>
              </p:ext>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a16="http://schemas.microsoft.com/office/drawing/2014/main" xmlns=""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Ryan Sollars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420</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219</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165</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Lamar McDonald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–97(s)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329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Anthony Ward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Future of Changes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Some aspects of our church purposes will return</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Some authorized traditions will change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Online Bible studies may increase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Second service on Sunday may end</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ounded Rectangle 3"/>
          <p:cNvSpPr/>
          <p:nvPr/>
        </p:nvSpPr>
        <p:spPr>
          <a:xfrm>
            <a:off x="373267" y="1962979"/>
            <a:ext cx="11106427" cy="419100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5600" dirty="0" smtClean="0"/>
              <a:t>Dealing With Change</a:t>
            </a:r>
            <a:r>
              <a:rPr lang="en-US" sz="4800" dirty="0" smtClean="0"/>
              <a:t>:</a:t>
            </a:r>
          </a:p>
          <a:p>
            <a:pPr algn="ctr"/>
            <a:r>
              <a:rPr lang="en-US" sz="4800" dirty="0" smtClean="0"/>
              <a:t>The future will continue to test us in our ability to stand firm and to continue in unity and peace</a:t>
            </a:r>
            <a:endParaRPr lang="en-US" sz="4800" dirty="0"/>
          </a:p>
        </p:txBody>
      </p:sp>
    </p:spTree>
    <p:extLst>
      <p:ext uri="{BB962C8B-B14F-4D97-AF65-F5344CB8AC3E}">
        <p14:creationId xmlns:p14="http://schemas.microsoft.com/office/powerpoint/2010/main" val="385752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Determination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must all determine that we will face changes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According to the authority of Christ</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Mindful of what is required to God</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Courageous in growing animosity </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Determined to have peace and unity within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Ready to change again as needed</a:t>
            </a:r>
          </a:p>
        </p:txBody>
      </p:sp>
    </p:spTree>
    <p:extLst>
      <p:ext uri="{BB962C8B-B14F-4D97-AF65-F5344CB8AC3E}">
        <p14:creationId xmlns:p14="http://schemas.microsoft.com/office/powerpoint/2010/main" val="1498898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09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 Unchanged God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But we believe that through the grace of the Lord Jesus Christ we shall be saved in the same manner as they</a:t>
            </a: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a:t>
            </a:r>
            <a:r>
              <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rPr>
              <a:t>15:11 </a:t>
            </a:r>
            <a:endPar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23478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 Unchanged Plan</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Hear and Believe – Acts 15:7</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 Jesus as Lord – Romans 10:9</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Repentance from sin – Acts 2:38</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Baptism into Christ – Romans 6:3-5</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Faithful in life – Revelation 2:10</a:t>
            </a:r>
            <a:endPar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3777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327504"/>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Considering Change</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2798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Nature of God</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91386" y="1709194"/>
            <a:ext cx="11665996" cy="5327710"/>
          </a:xfrm>
        </p:spPr>
        <p:txBody>
          <a:bodyPr>
            <a:normAutofit/>
          </a:bodyPr>
          <a:lstStyle/>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Psalm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90:1-12</a:t>
            </a:r>
          </a:p>
          <a:p>
            <a:pPr marL="0" indent="0" algn="just">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Before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 mountains were brought forth,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or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ever You had formed the earth and the world,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even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from everlasting to everlasting,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6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a:t>
            </a:r>
            <a:r>
              <a:rPr lang="en-US" sz="6600" b="1" i="1" u="sng" dirty="0">
                <a:ln w="9525">
                  <a:solidFill>
                    <a:schemeClr val="bg1"/>
                  </a:solidFill>
                  <a:prstDash val="solid"/>
                </a:ln>
                <a:solidFill>
                  <a:schemeClr val="tx1"/>
                </a:solidFill>
                <a:effectLst>
                  <a:outerShdw blurRad="12700" dist="38100" dir="2700000" algn="tl" rotWithShape="0">
                    <a:schemeClr val="bg1">
                      <a:lumMod val="50000"/>
                    </a:schemeClr>
                  </a:outerShdw>
                </a:effectLst>
              </a:rPr>
              <a:t>are</a:t>
            </a:r>
            <a:r>
              <a:rPr lang="en-US" sz="6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6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a:t>
            </a:r>
            <a:r>
              <a:rPr lang="en-US" sz="6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0268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Nature of God</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As God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seems</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separate from time:</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He is unchanging (Malachi 3:6)</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His Word does not change (1 Peter 1:24)</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He forgets nothing (Isaiah 49:15)</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His purposes are eternal (Ephesians 3:11)</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0915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This Means To Us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God’s will for us is unchanged</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our salvation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our judgment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Following His eternal purpose</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2371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Nature of Man: Change </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Man’s nature IS to change</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Growing up and old</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Repenting from sin and worldliness</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Spiritually maturing</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Our circumstances are constantly changing</a:t>
            </a: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ounded Rectangle 3"/>
          <p:cNvSpPr/>
          <p:nvPr/>
        </p:nvSpPr>
        <p:spPr>
          <a:xfrm>
            <a:off x="621747" y="1883465"/>
            <a:ext cx="10693400" cy="419100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4800" dirty="0" smtClean="0"/>
              <a:t>Man’s Dilemma:</a:t>
            </a:r>
          </a:p>
          <a:p>
            <a:pPr algn="ctr"/>
            <a:r>
              <a:rPr lang="en-US" sz="4800" dirty="0" smtClean="0"/>
              <a:t>To be able to adapt to change while conforming to an unchanging God</a:t>
            </a:r>
            <a:endParaRPr lang="en-US" sz="4800" dirty="0"/>
          </a:p>
        </p:txBody>
      </p:sp>
    </p:spTree>
    <p:extLst>
      <p:ext uri="{BB962C8B-B14F-4D97-AF65-F5344CB8AC3E}">
        <p14:creationId xmlns:p14="http://schemas.microsoft.com/office/powerpoint/2010/main" val="3480613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Dealing With Change</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New Testament examples of changes </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Acts 8:1,4 – persecution of the church</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Changes of worship venues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Distribution of local churches (Gal. 1:22)</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Acts 11:22-26 – Gentiles added to the church</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42393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Dealing With Change</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COVID 10 is an important test for us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Can we adapt within our authority?</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Will we stand up to worship God?</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3. Can we maintain unity and peace?	</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4. How will we move forward?</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43081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384529</TotalTime>
  <Words>1996</Words>
  <Application>Microsoft Office PowerPoint</Application>
  <PresentationFormat>Widescreen</PresentationFormat>
  <Paragraphs>223</Paragraphs>
  <Slides>24</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Bell MT</vt:lpstr>
      <vt:lpstr>Calibri</vt:lpstr>
      <vt:lpstr>Depth</vt:lpstr>
      <vt:lpstr>Welcome!</vt:lpstr>
      <vt:lpstr>PowerPoint Presentation</vt:lpstr>
      <vt:lpstr>Considering Change</vt:lpstr>
      <vt:lpstr>The Nature of God</vt:lpstr>
      <vt:lpstr>The Nature of God</vt:lpstr>
      <vt:lpstr>What This Means To Us</vt:lpstr>
      <vt:lpstr>The Nature of Man: Change </vt:lpstr>
      <vt:lpstr>Dealing With Change</vt:lpstr>
      <vt:lpstr>Dealing With Change</vt:lpstr>
      <vt:lpstr>Adaption Within Authority</vt:lpstr>
      <vt:lpstr>Adaption Within Authority</vt:lpstr>
      <vt:lpstr>Adaption Within Authority</vt:lpstr>
      <vt:lpstr>Stand Up To Worship</vt:lpstr>
      <vt:lpstr>Stand Up To Worship</vt:lpstr>
      <vt:lpstr>Maintaining Unity </vt:lpstr>
      <vt:lpstr>Maintaining Unity </vt:lpstr>
      <vt:lpstr>Maintaining Unity </vt:lpstr>
      <vt:lpstr>A Future of Changes</vt:lpstr>
      <vt:lpstr>A Future of Changes</vt:lpstr>
      <vt:lpstr>A Future of Changes</vt:lpstr>
      <vt:lpstr>Determination</vt:lpstr>
      <vt:lpstr>PowerPoint Presentation</vt:lpstr>
      <vt:lpstr>An Unchanged God</vt:lpstr>
      <vt:lpstr>An Unchanged Plan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1211</cp:revision>
  <dcterms:created xsi:type="dcterms:W3CDTF">2016-12-20T17:11:47Z</dcterms:created>
  <dcterms:modified xsi:type="dcterms:W3CDTF">2020-10-02T16:16:28Z</dcterms:modified>
</cp:coreProperties>
</file>